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64" r:id="rId2"/>
  </p:sldMasterIdLst>
  <p:notesMasterIdLst>
    <p:notesMasterId r:id="rId24"/>
  </p:notesMasterIdLst>
  <p:handoutMasterIdLst>
    <p:handoutMasterId r:id="rId25"/>
  </p:handoutMasterIdLst>
  <p:sldIdLst>
    <p:sldId id="411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7" r:id="rId12"/>
    <p:sldId id="448" r:id="rId13"/>
    <p:sldId id="451" r:id="rId14"/>
    <p:sldId id="461" r:id="rId15"/>
    <p:sldId id="452" r:id="rId16"/>
    <p:sldId id="454" r:id="rId17"/>
    <p:sldId id="455" r:id="rId18"/>
    <p:sldId id="456" r:id="rId19"/>
    <p:sldId id="457" r:id="rId20"/>
    <p:sldId id="458" r:id="rId21"/>
    <p:sldId id="459" r:id="rId22"/>
    <p:sldId id="46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039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079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119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159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5199" algn="l" defTabSz="457039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2237" algn="l" defTabSz="457039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199278" algn="l" defTabSz="457039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6316" algn="l" defTabSz="457039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orient="horz" pos="2016">
          <p15:clr>
            <a:srgbClr val="A4A3A4"/>
          </p15:clr>
        </p15:guide>
        <p15:guide id="3" pos="288">
          <p15:clr>
            <a:srgbClr val="A4A3A4"/>
          </p15:clr>
        </p15:guide>
        <p15:guide id="4" orient="horz" pos="4000">
          <p15:clr>
            <a:srgbClr val="A4A3A4"/>
          </p15:clr>
        </p15:guide>
        <p15:guide id="5" orient="horz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 Hernandez" initials="A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331D"/>
    <a:srgbClr val="3366FF"/>
    <a:srgbClr val="9900FF"/>
    <a:srgbClr val="777777"/>
    <a:srgbClr val="CC0000"/>
    <a:srgbClr val="9966FF"/>
    <a:srgbClr val="00CC99"/>
    <a:srgbClr val="FF33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74600" autoAdjust="0"/>
  </p:normalViewPr>
  <p:slideViewPr>
    <p:cSldViewPr>
      <p:cViewPr>
        <p:scale>
          <a:sx n="54" d="100"/>
          <a:sy n="54" d="100"/>
        </p:scale>
        <p:origin x="1800" y="96"/>
      </p:cViewPr>
      <p:guideLst>
        <p:guide orient="horz" pos="3648"/>
        <p:guide orient="horz" pos="2016"/>
        <p:guide pos="288"/>
        <p:guide orient="horz" pos="4000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77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9" name="Picture 13" descr="d_DCRI_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8597900"/>
            <a:ext cx="3333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6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220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1pPr>
    <a:lvl2pPr marL="45703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2pPr>
    <a:lvl3pPr marL="91407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3pPr>
    <a:lvl4pPr marL="137111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4pPr>
    <a:lvl5pPr marL="182815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5pPr>
    <a:lvl6pPr marL="2285199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18406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1421928"/>
          </a:xfrm>
        </p:spPr>
        <p:txBody>
          <a:bodyPr/>
          <a:lstStyle/>
          <a:p>
            <a:r>
              <a:rPr lang="en-US" dirty="0" smtClean="0"/>
              <a:t>Baseline characteristics by treatment sequence are shown here</a:t>
            </a:r>
          </a:p>
          <a:p>
            <a:endParaRPr lang="en-US" dirty="0"/>
          </a:p>
          <a:p>
            <a:r>
              <a:rPr lang="en-US" dirty="0" smtClean="0"/>
              <a:t>Patients were elderly, 60% female, predominantly Caucasian and obese</a:t>
            </a:r>
          </a:p>
          <a:p>
            <a:r>
              <a:rPr lang="en-US" dirty="0" smtClean="0"/>
              <a:t>25</a:t>
            </a:r>
            <a:r>
              <a:rPr lang="en-US" baseline="0" dirty="0" smtClean="0"/>
              <a:t> </a:t>
            </a:r>
            <a:r>
              <a:rPr lang="en-US" dirty="0" smtClean="0"/>
              <a:t>% had been </a:t>
            </a:r>
            <a:r>
              <a:rPr lang="en-US" dirty="0" err="1" smtClean="0"/>
              <a:t>hsp</a:t>
            </a:r>
            <a:r>
              <a:rPr lang="en-US" dirty="0" smtClean="0"/>
              <a:t> for HF in the last year</a:t>
            </a:r>
          </a:p>
          <a:p>
            <a:r>
              <a:rPr lang="en-US" dirty="0" smtClean="0"/>
              <a:t>Cardiovascular comorbidities were common and similar between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2382191"/>
          </a:xfrm>
        </p:spPr>
        <p:txBody>
          <a:bodyPr/>
          <a:lstStyle/>
          <a:p>
            <a:r>
              <a:rPr lang="en-US" dirty="0" smtClean="0"/>
              <a:t>Patient’s had controlled blood pressure</a:t>
            </a:r>
          </a:p>
          <a:p>
            <a:r>
              <a:rPr lang="en-US" baseline="0" dirty="0" smtClean="0"/>
              <a:t>and NYHA class II or III HF symptoms consistent with their 6MWD and KCCQ scores</a:t>
            </a:r>
          </a:p>
          <a:p>
            <a:r>
              <a:rPr lang="en-US" baseline="0" dirty="0" smtClean="0"/>
              <a:t>EF was over 60% and slightly higher in patients receiving placebo 1</a:t>
            </a:r>
            <a:r>
              <a:rPr lang="en-US" baseline="30000" dirty="0" smtClean="0"/>
              <a:t>st</a:t>
            </a:r>
            <a:endParaRPr lang="en-US" baseline="0" dirty="0" smtClean="0"/>
          </a:p>
          <a:p>
            <a:r>
              <a:rPr lang="en-US" baseline="0" dirty="0" smtClean="0"/>
              <a:t>Median </a:t>
            </a:r>
            <a:r>
              <a:rPr lang="en-US" baseline="0" dirty="0" err="1" smtClean="0"/>
              <a:t>NTproBNP</a:t>
            </a:r>
            <a:r>
              <a:rPr lang="en-US" baseline="0" dirty="0" smtClean="0"/>
              <a:t> levels were approximately 250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/ml</a:t>
            </a:r>
          </a:p>
          <a:p>
            <a:r>
              <a:rPr lang="en-US" dirty="0" smtClean="0"/>
              <a:t>Filling pressures were increased as evidenced by elevated values for E/e’</a:t>
            </a:r>
            <a:r>
              <a:rPr lang="en-US" baseline="0" dirty="0" smtClean="0"/>
              <a:t> and</a:t>
            </a:r>
            <a:r>
              <a:rPr lang="en-US" dirty="0" smtClean="0"/>
              <a:t> LAVI</a:t>
            </a:r>
          </a:p>
          <a:p>
            <a:r>
              <a:rPr lang="en-US" baseline="0" dirty="0" smtClean="0"/>
              <a:t>50% had evidence of concentric hypertrophy or remodeling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972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Accelerometers provided highly reproducible assessment of activity</a:t>
            </a:r>
            <a:r>
              <a:rPr lang="en-US" baseline="0" dirty="0" smtClean="0"/>
              <a:t> as evidenced by the tight correlation and agreement </a:t>
            </a:r>
          </a:p>
          <a:p>
            <a:r>
              <a:rPr lang="en-US" baseline="0" dirty="0" smtClean="0"/>
              <a:t>between the two devices worn by each patient during each treatment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2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2382191"/>
          </a:xfrm>
        </p:spPr>
        <p:txBody>
          <a:bodyPr/>
          <a:lstStyle/>
          <a:p>
            <a:r>
              <a:rPr lang="en-US" dirty="0" smtClean="0"/>
              <a:t>The NEAT PEP is shown here.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/>
              </a:rPr>
              <a:t>During the 120 mg dose</a:t>
            </a:r>
            <a:r>
              <a:rPr lang="en-US" dirty="0" smtClean="0">
                <a:effectLst/>
              </a:rPr>
              <a:t>, as </a:t>
            </a:r>
            <a:r>
              <a:rPr lang="en-US" b="1" dirty="0" smtClean="0">
                <a:effectLst/>
              </a:rPr>
              <a:t>compared to placebo</a:t>
            </a:r>
            <a:r>
              <a:rPr lang="en-US" dirty="0" smtClean="0">
                <a:effectLst/>
              </a:rPr>
              <a:t>, </a:t>
            </a:r>
            <a:r>
              <a:rPr lang="en-US" b="1" dirty="0" smtClean="0">
                <a:effectLst/>
              </a:rPr>
              <a:t>patients</a:t>
            </a:r>
            <a:r>
              <a:rPr lang="en-US" b="1" baseline="0" dirty="0" smtClean="0">
                <a:effectLst/>
              </a:rPr>
              <a:t> tended to be less active </a:t>
            </a:r>
            <a:r>
              <a:rPr lang="en-US" dirty="0" smtClean="0">
                <a:effectLst/>
              </a:rPr>
              <a:t>with </a:t>
            </a:r>
            <a:r>
              <a:rPr lang="en-US" b="1" baseline="0" dirty="0" smtClean="0">
                <a:effectLst/>
              </a:rPr>
              <a:t>nitrate </a:t>
            </a:r>
            <a:r>
              <a:rPr lang="en-US" baseline="0" dirty="0" smtClean="0">
                <a:effectLst/>
              </a:rPr>
              <a:t>with a </a:t>
            </a:r>
            <a:r>
              <a:rPr lang="en-US" b="1" baseline="0" dirty="0" smtClean="0">
                <a:effectLst/>
              </a:rPr>
              <a:t>p value of 0.06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72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2382191"/>
          </a:xfrm>
        </p:spPr>
        <p:txBody>
          <a:bodyPr/>
          <a:lstStyle/>
          <a:p>
            <a:r>
              <a:rPr lang="en-US" b="1" dirty="0" smtClean="0">
                <a:effectLst/>
              </a:rPr>
              <a:t>Additional activity endpoints are shown here.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During the 120 mg dose</a:t>
            </a:r>
            <a:r>
              <a:rPr lang="en-US" dirty="0" smtClean="0">
                <a:effectLst/>
              </a:rPr>
              <a:t>, as </a:t>
            </a:r>
            <a:r>
              <a:rPr lang="en-US" b="1" dirty="0" smtClean="0">
                <a:effectLst/>
              </a:rPr>
              <a:t>compared to placebo</a:t>
            </a:r>
            <a:r>
              <a:rPr lang="en-US" dirty="0" smtClean="0">
                <a:effectLst/>
              </a:rPr>
              <a:t>, patients</a:t>
            </a:r>
            <a:r>
              <a:rPr lang="en-US" baseline="0" dirty="0" smtClean="0">
                <a:effectLst/>
              </a:rPr>
              <a:t> were </a:t>
            </a:r>
            <a:r>
              <a:rPr lang="en-US" b="1" baseline="0" dirty="0" smtClean="0">
                <a:effectLst/>
              </a:rPr>
              <a:t>active for fewer hours of the day </a:t>
            </a:r>
            <a:r>
              <a:rPr lang="en-US" dirty="0" smtClean="0">
                <a:effectLst/>
              </a:rPr>
              <a:t>with </a:t>
            </a:r>
            <a:r>
              <a:rPr lang="en-US" b="1" baseline="0" dirty="0" smtClean="0">
                <a:effectLst/>
              </a:rPr>
              <a:t>nitrate </a:t>
            </a:r>
            <a:r>
              <a:rPr lang="en-US" baseline="0" dirty="0" smtClean="0">
                <a:effectLst/>
              </a:rPr>
              <a:t>with a </a:t>
            </a:r>
            <a:r>
              <a:rPr lang="en-US" b="1" baseline="0" dirty="0" smtClean="0">
                <a:effectLst/>
              </a:rPr>
              <a:t>p value of 0.02</a:t>
            </a:r>
          </a:p>
          <a:p>
            <a:endParaRPr lang="en-US" b="1" baseline="0" dirty="0" smtClean="0">
              <a:effectLst/>
            </a:endParaRPr>
          </a:p>
          <a:p>
            <a:r>
              <a:rPr lang="en-US" b="1" dirty="0" smtClean="0">
                <a:effectLst/>
              </a:rPr>
              <a:t>During all doses</a:t>
            </a:r>
            <a:r>
              <a:rPr lang="en-US" dirty="0" smtClean="0">
                <a:effectLst/>
              </a:rPr>
              <a:t>, as </a:t>
            </a:r>
            <a:r>
              <a:rPr lang="en-US" b="1" dirty="0" smtClean="0">
                <a:effectLst/>
              </a:rPr>
              <a:t>compared to placebo</a:t>
            </a:r>
            <a:r>
              <a:rPr lang="en-US" dirty="0" smtClean="0">
                <a:effectLst/>
              </a:rPr>
              <a:t>, patients</a:t>
            </a:r>
            <a:r>
              <a:rPr lang="en-US" baseline="0" dirty="0" smtClean="0">
                <a:effectLst/>
              </a:rPr>
              <a:t> were </a:t>
            </a:r>
            <a:r>
              <a:rPr lang="en-US" b="1" baseline="0" dirty="0" smtClean="0">
                <a:effectLst/>
              </a:rPr>
              <a:t>less active </a:t>
            </a:r>
            <a:r>
              <a:rPr lang="en-US" dirty="0" smtClean="0">
                <a:effectLst/>
              </a:rPr>
              <a:t>with </a:t>
            </a:r>
            <a:r>
              <a:rPr lang="en-US" b="1" baseline="0" dirty="0" smtClean="0">
                <a:effectLst/>
              </a:rPr>
              <a:t>nitrate </a:t>
            </a:r>
            <a:r>
              <a:rPr lang="en-US" baseline="0" dirty="0" smtClean="0">
                <a:effectLst/>
              </a:rPr>
              <a:t>with a </a:t>
            </a:r>
            <a:r>
              <a:rPr lang="en-US" b="1" baseline="0" dirty="0" smtClean="0">
                <a:effectLst/>
              </a:rPr>
              <a:t>p value of 0.02</a:t>
            </a:r>
          </a:p>
          <a:p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0972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2382191"/>
          </a:xfrm>
        </p:spPr>
        <p:txBody>
          <a:bodyPr/>
          <a:lstStyle/>
          <a:p>
            <a:r>
              <a:rPr lang="en-US" b="1" dirty="0" smtClean="0"/>
              <a:t>A dose response analysis is shown here.</a:t>
            </a:r>
          </a:p>
          <a:p>
            <a:r>
              <a:rPr lang="en-US" dirty="0" smtClean="0"/>
              <a:t>As compared to baseline activity, there</a:t>
            </a:r>
            <a:r>
              <a:rPr lang="en-US" baseline="0" dirty="0" smtClean="0"/>
              <a:t> was a statistically significant and progressive decrease in activity with increasing doses of nitrate.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72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2382191"/>
          </a:xfrm>
        </p:spPr>
        <p:txBody>
          <a:bodyPr/>
          <a:lstStyle/>
          <a:p>
            <a:r>
              <a:rPr lang="en-US" dirty="0" smtClean="0"/>
              <a:t>In contrast, there was no significant</a:t>
            </a:r>
            <a:r>
              <a:rPr lang="en-US" baseline="0" dirty="0" smtClean="0"/>
              <a:t> dose effect of placebo on daily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72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2382191"/>
          </a:xfrm>
        </p:spPr>
        <p:txBody>
          <a:bodyPr/>
          <a:lstStyle/>
          <a:p>
            <a:r>
              <a:rPr lang="en-US" dirty="0" smtClean="0"/>
              <a:t>Effects of nitrate on standard</a:t>
            </a:r>
            <a:r>
              <a:rPr lang="en-US" baseline="0" dirty="0" smtClean="0"/>
              <a:t> HF endpoints are shown here</a:t>
            </a:r>
            <a:endParaRPr lang="en-US" dirty="0" smtClean="0"/>
          </a:p>
          <a:p>
            <a:r>
              <a:rPr lang="en-US" dirty="0" smtClean="0"/>
              <a:t>There was no effect</a:t>
            </a:r>
            <a:r>
              <a:rPr lang="en-US" baseline="0" dirty="0" smtClean="0"/>
              <a:t> of nitrate on 6MWD or Borg Dyspnea score after the 6MW test</a:t>
            </a:r>
          </a:p>
          <a:p>
            <a:r>
              <a:rPr lang="en-US" baseline="0" dirty="0" smtClean="0"/>
              <a:t>There were non-significant but unfavorable directional changes with nitrate in the KCCQ quality of life scores and NT-</a:t>
            </a:r>
            <a:r>
              <a:rPr lang="en-US" baseline="0" dirty="0" err="1" smtClean="0"/>
              <a:t>proBNP</a:t>
            </a:r>
            <a:r>
              <a:rPr lang="en-US" baseline="0" dirty="0" smtClean="0"/>
              <a:t> levels</a:t>
            </a:r>
          </a:p>
          <a:p>
            <a:r>
              <a:rPr lang="en-US" baseline="0" dirty="0" smtClean="0"/>
              <a:t>There was a modest but significant decrease in blood pressure with </a:t>
            </a:r>
            <a:r>
              <a:rPr lang="en-US" baseline="0" dirty="0" err="1" smtClean="0"/>
              <a:t>isosorbide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mononitrate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72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0" cy="1421928"/>
          </a:xfrm>
        </p:spPr>
        <p:txBody>
          <a:bodyPr/>
          <a:lstStyle/>
          <a:p>
            <a:r>
              <a:rPr lang="en-US" dirty="0" smtClean="0"/>
              <a:t>Safety and tolerability endpoints are shown here</a:t>
            </a:r>
          </a:p>
          <a:p>
            <a:r>
              <a:rPr lang="en-US" dirty="0" smtClean="0"/>
              <a:t>As compared to placebo, with nitrate</a:t>
            </a:r>
          </a:p>
          <a:p>
            <a:r>
              <a:rPr lang="en-US" dirty="0" smtClean="0"/>
              <a:t>Numerically</a:t>
            </a:r>
            <a:r>
              <a:rPr lang="en-US" baseline="0" dirty="0" smtClean="0"/>
              <a:t> more patients discontinued study drug and had events of interest including worsening heart failure and </a:t>
            </a:r>
            <a:r>
              <a:rPr lang="en-US" baseline="0" dirty="0" err="1" smtClean="0"/>
              <a:t>presyncope</a:t>
            </a:r>
            <a:endParaRPr lang="en-US" baseline="0" dirty="0" smtClean="0"/>
          </a:p>
          <a:p>
            <a:r>
              <a:rPr lang="en-US" baseline="0" dirty="0" smtClean="0"/>
              <a:t>There were no deaths </a:t>
            </a:r>
          </a:p>
          <a:p>
            <a:r>
              <a:rPr lang="en-US" baseline="0" dirty="0" smtClean="0"/>
              <a:t>Three patients experienced non-cardiovascular SAEs during the trial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7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data …</a:t>
            </a:r>
          </a:p>
          <a:p>
            <a:r>
              <a:rPr lang="en-US" dirty="0" smtClean="0"/>
              <a:t>Additionally, the</a:t>
            </a:r>
            <a:r>
              <a:rPr lang="en-US" baseline="0" dirty="0" smtClean="0"/>
              <a:t> NEAT findings suggest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32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full study results are available on line today at NEJM.org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0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these concepts in mind, the</a:t>
            </a:r>
            <a:r>
              <a:rPr lang="en-US" baseline="0" dirty="0" smtClean="0"/>
              <a:t> NEAT trial tested the hypothesis that</a:t>
            </a:r>
          </a:p>
          <a:p>
            <a:r>
              <a:rPr lang="en-US" baseline="0" dirty="0" smtClean="0"/>
              <a:t>… and expressed as average daily accelerometer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population included patients with current class II-IV HF symptoms and normal EF who had objective evidence of HF as evidenced by either</a:t>
            </a:r>
            <a:endParaRPr lang="en-US" dirty="0"/>
          </a:p>
          <a:p>
            <a:r>
              <a:rPr lang="en-US" dirty="0" smtClean="0"/>
              <a:t>Additionally, at study entry</a:t>
            </a:r>
            <a:r>
              <a:rPr lang="en-US" baseline="0" dirty="0" smtClean="0"/>
              <a:t> patients had 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76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/>
              <a:t>NEAT was a… </a:t>
            </a:r>
          </a:p>
          <a:p>
            <a:r>
              <a:rPr lang="en-US" sz="800" dirty="0" smtClean="0"/>
              <a:t>At study</a:t>
            </a:r>
            <a:r>
              <a:rPr lang="en-US" sz="800" baseline="0" dirty="0" smtClean="0"/>
              <a:t> visit 1 patients underwent baseline studies and received accelerometers</a:t>
            </a:r>
          </a:p>
          <a:p>
            <a:r>
              <a:rPr lang="en-US" sz="800" baseline="0" dirty="0" smtClean="0"/>
              <a:t>Patients took no study drug during the first two weeks to provide baseline accelerometer data</a:t>
            </a:r>
          </a:p>
          <a:p>
            <a:r>
              <a:rPr lang="en-US" sz="800" baseline="0" dirty="0" smtClean="0"/>
              <a:t>Patients were then up-titrated from 30 to 60 to 120 mg of study drug and continued on 120 mg or the maximally tolerated dose till Study visit 2 when baseline studies were repeated</a:t>
            </a:r>
          </a:p>
          <a:p>
            <a:r>
              <a:rPr lang="en-US" sz="800" baseline="0" dirty="0" smtClean="0"/>
              <a:t>Patients then were crossed over to the alternate treatment but took no study drug for 2 weeks to provide washout</a:t>
            </a:r>
          </a:p>
          <a:p>
            <a:r>
              <a:rPr lang="en-US" sz="800" baseline="0" dirty="0" smtClean="0"/>
              <a:t>Patients were again </a:t>
            </a:r>
            <a:r>
              <a:rPr lang="en-US" sz="800" baseline="0" dirty="0" err="1" smtClean="0"/>
              <a:t>uptitrated</a:t>
            </a:r>
            <a:r>
              <a:rPr lang="en-US" sz="800" baseline="0" dirty="0" smtClean="0"/>
              <a:t> as in phase 1 and then returned for the final endpoint assessment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4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NEAT primary endpoint was</a:t>
            </a:r>
          </a:p>
          <a:p>
            <a:r>
              <a:rPr lang="en-US" dirty="0" smtClean="0"/>
              <a:t>Patients</a:t>
            </a:r>
            <a:r>
              <a:rPr lang="en-US" baseline="0" dirty="0" smtClean="0"/>
              <a:t> wore an elastic belt with two high 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59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1"/>
            <a:ext cx="6705600" cy="276999"/>
          </a:xfrm>
        </p:spPr>
        <p:txBody>
          <a:bodyPr lIns="0" tIns="0" rIns="0" bIns="0" anchor="t" anchorCtr="0"/>
          <a:lstStyle>
            <a:lvl1pPr marL="0" indent="0">
              <a:buFont typeface="Monotype Sorts" charset="0"/>
              <a:buNone/>
              <a:defRPr sz="1800" b="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6689724" cy="517065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5" name="Picture 4" descr="htnet_logo_spo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5202"/>
            <a:ext cx="2010834" cy="973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07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1" name="Picture 10" descr="NHLBI_Full_Lockup_Logo_CMYK (3).jpg"/>
          <p:cNvPicPr>
            <a:picLocks noChangeAspect="1"/>
          </p:cNvPicPr>
          <p:nvPr userDrawn="1"/>
        </p:nvPicPr>
        <p:blipFill rotWithShape="1">
          <a:blip r:embed="rId3"/>
          <a:srcRect b="36047"/>
          <a:stretch/>
        </p:blipFill>
        <p:spPr>
          <a:xfrm>
            <a:off x="457200" y="5486400"/>
            <a:ext cx="3793523" cy="763568"/>
          </a:xfrm>
          <a:prstGeom prst="rect">
            <a:avLst/>
          </a:prstGeom>
        </p:spPr>
      </p:pic>
      <p:pic>
        <p:nvPicPr>
          <p:cNvPr id="12" name="Picture 11" descr="NHLBI_Full_Lockup_Logo_CMYK (3).jpg"/>
          <p:cNvPicPr>
            <a:picLocks noChangeAspect="1"/>
          </p:cNvPicPr>
          <p:nvPr userDrawn="1"/>
        </p:nvPicPr>
        <p:blipFill rotWithShape="1">
          <a:blip r:embed="rId3"/>
          <a:srcRect l="3719" t="64361" r="48845" b="-5096"/>
          <a:stretch/>
        </p:blipFill>
        <p:spPr>
          <a:xfrm>
            <a:off x="4389967" y="5715000"/>
            <a:ext cx="2087033" cy="56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2071" y="1676402"/>
            <a:ext cx="5192192" cy="14696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7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685800"/>
            <a:ext cx="208915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2578" y="685800"/>
            <a:ext cx="1498872" cy="388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95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0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570663" cy="1498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93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71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8" y="2525715"/>
            <a:ext cx="4041775" cy="22283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3" y="2525715"/>
            <a:ext cx="4043363" cy="22283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5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41645"/>
            <a:ext cx="4040188" cy="7332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1935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41645"/>
            <a:ext cx="4041775" cy="7332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1935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41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6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4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2554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217254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0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88822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7254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53200"/>
            <a:ext cx="9154160" cy="3149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07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6570663" cy="14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53340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" name="Picture 1" descr="htnet_logo_spo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83" y="304800"/>
            <a:ext cx="1221317" cy="59157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039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6pPr>
      <a:lvl7pPr marL="914079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7pPr>
      <a:lvl8pPr marL="1371119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8pPr>
      <a:lvl9pPr marL="1828159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0" fontAlgn="base" hangingPunct="0">
        <a:spcBef>
          <a:spcPct val="40000"/>
        </a:spcBef>
        <a:spcAft>
          <a:spcPct val="0"/>
        </a:spcAft>
        <a:buClr>
          <a:schemeClr val="tx2">
            <a:lumMod val="75000"/>
          </a:schemeClr>
        </a:buClr>
        <a:buSzPct val="68000"/>
        <a:buFont typeface="Monotype Sorts" charset="0"/>
        <a:buNone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30017" indent="-22376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14102" indent="4763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 charset="0"/>
        <a:defRPr sz="1800" i="1">
          <a:solidFill>
            <a:schemeClr val="tx1"/>
          </a:solidFill>
          <a:latin typeface="+mn-lt"/>
          <a:ea typeface="+mn-ea"/>
        </a:defRPr>
      </a:lvl3pPr>
      <a:lvl4pPr marL="1104513" indent="-171390" algn="l" rtl="0" eaLnBrk="0" fontAlgn="base" hangingPunct="0">
        <a:spcBef>
          <a:spcPts val="12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310816" indent="0" algn="l" rtl="0" eaLnBrk="0" fontAlgn="base" hangingPunct="0">
        <a:spcBef>
          <a:spcPts val="120"/>
        </a:spcBef>
        <a:spcAft>
          <a:spcPct val="0"/>
        </a:spcAft>
        <a:buNone/>
        <a:tabLst/>
        <a:defRPr sz="1600">
          <a:solidFill>
            <a:schemeClr val="tx1"/>
          </a:solidFill>
          <a:latin typeface="+mn-lt"/>
          <a:ea typeface="+mn-ea"/>
        </a:defRPr>
      </a:lvl5pPr>
      <a:lvl6pPr marL="1847202" indent="-1713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304242" indent="-1713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2761281" indent="-1713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218320" indent="-1713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5A797AD9-02DD-B24B-B1F2-4955EFCC927E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11/7/2015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ECF100B5-B664-AA47-B7A8-902CA38EEBB4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61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912715"/>
            <a:ext cx="6705600" cy="10402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Margaret M Redfield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On behalf of the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NHLBI Heart Failure Clinical Research Network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596108"/>
            <a:ext cx="8229600" cy="2088007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Nitrate’s Effect on Activity Tolerance in Heart Failure with </a:t>
            </a:r>
            <a:r>
              <a:rPr lang="en-US" dirty="0" smtClean="0">
                <a:cs typeface="Arial" panose="020B0604020202020204" pitchFamily="34" charset="0"/>
              </a:rPr>
              <a:t>Preserved </a:t>
            </a:r>
            <a:r>
              <a:rPr lang="en-US" dirty="0">
                <a:cs typeface="Arial" panose="020B0604020202020204" pitchFamily="34" charset="0"/>
              </a:rPr>
              <a:t>Ejection Fraction </a:t>
            </a:r>
            <a:r>
              <a:rPr lang="en-US" dirty="0" smtClean="0">
                <a:cs typeface="Arial" panose="020B0604020202020204" pitchFamily="34" charset="0"/>
              </a:rPr>
              <a:t>(NEAT)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A </a:t>
            </a:r>
            <a:r>
              <a:rPr lang="en-US" i="1" dirty="0">
                <a:solidFill>
                  <a:schemeClr val="tx1"/>
                </a:solidFill>
              </a:rPr>
              <a:t>Randomized Clinical Trial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53128"/>
            <a:ext cx="63246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Embargoed Until 3:45 p.m. ET, Sunday, Nov. 8, 2015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Baseline Features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848825"/>
              </p:ext>
            </p:extLst>
          </p:nvPr>
        </p:nvGraphicFramePr>
        <p:xfrm>
          <a:off x="457200" y="1371600"/>
          <a:ext cx="8229597" cy="42221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38599"/>
                <a:gridCol w="2095499"/>
                <a:gridCol w="2095499"/>
              </a:tblGrid>
              <a:tr h="8134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Characteristic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Placebo 1</a:t>
                      </a:r>
                      <a:r>
                        <a:rPr lang="en-US" sz="2400" baseline="30000" dirty="0" smtClean="0">
                          <a:solidFill>
                            <a:schemeClr val="bg2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(n=59)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ISMN 1</a:t>
                      </a:r>
                      <a:r>
                        <a:rPr lang="en-US" sz="2400" baseline="30000" dirty="0" smtClean="0">
                          <a:solidFill>
                            <a:schemeClr val="bg2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(N = 51)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</a:t>
                      </a:r>
                      <a:r>
                        <a:rPr lang="en-US" sz="2400" baseline="0" dirty="0" smtClean="0"/>
                        <a:t> (years)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White race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92%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BMI (kg/m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Hx</a:t>
                      </a:r>
                      <a:r>
                        <a:rPr lang="en-US" sz="2400" dirty="0" smtClean="0"/>
                        <a:t> hypertension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92%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88%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Hx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coronary 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isease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61%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Hx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atrial fibrillation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5076" y="6172200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chemeClr val="tx1"/>
                </a:solidFill>
                <a:latin typeface="+mj-lt"/>
              </a:rPr>
              <a:t>All p &gt; 0.05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684" y="6172200"/>
            <a:ext cx="2614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chemeClr val="tx1"/>
                </a:solidFill>
                <a:latin typeface="+mj-lt"/>
              </a:rPr>
              <a:t>Mean values or % shown</a:t>
            </a:r>
          </a:p>
        </p:txBody>
      </p:sp>
    </p:spTree>
    <p:extLst>
      <p:ext uri="{BB962C8B-B14F-4D97-AF65-F5344CB8AC3E}">
        <p14:creationId xmlns:p14="http://schemas.microsoft.com/office/powerpoint/2010/main" val="7204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Baseline Features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52030"/>
              </p:ext>
            </p:extLst>
          </p:nvPr>
        </p:nvGraphicFramePr>
        <p:xfrm>
          <a:off x="457201" y="1329153"/>
          <a:ext cx="8229597" cy="345596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38599"/>
                <a:gridCol w="2095499"/>
                <a:gridCol w="2095499"/>
              </a:tblGrid>
              <a:tr h="8341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Characteristic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Placebo 1</a:t>
                      </a:r>
                      <a:r>
                        <a:rPr lang="en-US" sz="2400" baseline="30000" dirty="0" smtClean="0">
                          <a:solidFill>
                            <a:schemeClr val="bg2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(n=59)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ISMN 1</a:t>
                      </a:r>
                      <a:r>
                        <a:rPr lang="en-US" sz="2400" baseline="30000" dirty="0" smtClean="0">
                          <a:solidFill>
                            <a:schemeClr val="bg2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(N = 51)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/>
                    </a:solidFill>
                  </a:tcPr>
                </a:tc>
              </a:tr>
              <a:tr h="4369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NYHA class</a:t>
                      </a:r>
                      <a:r>
                        <a:rPr lang="en-US" sz="2400" baseline="0" dirty="0" smtClean="0"/>
                        <a:t> II/III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56% / 41%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49% / 51%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369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6MWD</a:t>
                      </a:r>
                      <a:r>
                        <a:rPr lang="en-US" sz="2400" baseline="0" dirty="0" smtClean="0"/>
                        <a:t> (m)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chemeClr val="bg2"/>
                    </a:solidFill>
                  </a:tcPr>
                </a:tc>
              </a:tr>
              <a:tr h="4369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KCCQ (higher better)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3696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NT-</a:t>
                      </a:r>
                      <a:r>
                        <a:rPr lang="en-US" sz="2400" dirty="0" err="1" smtClean="0"/>
                        <a:t>proBNP</a:t>
                      </a:r>
                      <a:r>
                        <a:rPr lang="en-US" sz="2400" baseline="0" dirty="0" smtClean="0"/>
                        <a:t> (median, </a:t>
                      </a:r>
                      <a:r>
                        <a:rPr lang="en-US" sz="2400" dirty="0" err="1" smtClean="0"/>
                        <a:t>pg</a:t>
                      </a:r>
                      <a:r>
                        <a:rPr lang="en-US" sz="2400" dirty="0" smtClean="0"/>
                        <a:t>/ml)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</a:tr>
              <a:tr h="436961">
                <a:tc>
                  <a:txBody>
                    <a:bodyPr/>
                    <a:lstStyle/>
                    <a:p>
                      <a:pPr algn="l"/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E/e’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(normal ≤ 8)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36961">
                <a:tc>
                  <a:txBody>
                    <a:bodyPr/>
                    <a:lstStyle/>
                    <a:p>
                      <a:pPr algn="l"/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LAVI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</a:rPr>
                        <a:t> (ml/m</a:t>
                      </a:r>
                      <a:r>
                        <a:rPr lang="en-US" sz="2400" i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</a:rPr>
                        <a:t>) -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</a:rPr>
                        <a:t>(normal &lt; 29)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29905" y="6096000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i="1" dirty="0">
                <a:solidFill>
                  <a:schemeClr val="tx1"/>
                </a:solidFill>
                <a:latin typeface="+mj-lt"/>
              </a:rPr>
              <a:t>*</a:t>
            </a:r>
            <a:r>
              <a:rPr lang="en-US" sz="1600" b="1" i="1" dirty="0" smtClean="0">
                <a:solidFill>
                  <a:schemeClr val="tx1"/>
                </a:solidFill>
                <a:latin typeface="+mj-lt"/>
              </a:rPr>
              <a:t>p &lt; 0.05</a:t>
            </a:r>
            <a:endParaRPr lang="en-US" sz="16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730" y="6159331"/>
            <a:ext cx="6064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1" dirty="0" smtClean="0">
                <a:solidFill>
                  <a:schemeClr val="tx1"/>
                </a:solidFill>
                <a:latin typeface="+mj-lt"/>
              </a:rPr>
              <a:t>Mean values or % shown except as noted</a:t>
            </a:r>
          </a:p>
        </p:txBody>
      </p:sp>
    </p:spTree>
    <p:extLst>
      <p:ext uri="{BB962C8B-B14F-4D97-AF65-F5344CB8AC3E}">
        <p14:creationId xmlns:p14="http://schemas.microsoft.com/office/powerpoint/2010/main" val="3588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62800" cy="452438"/>
          </a:xfrm>
        </p:spPr>
        <p:txBody>
          <a:bodyPr/>
          <a:lstStyle/>
          <a:p>
            <a:r>
              <a:rPr lang="en-US" sz="3200" b="1" dirty="0" smtClean="0"/>
              <a:t>Agreement Between </a:t>
            </a:r>
            <a:r>
              <a:rPr lang="en-US" sz="3200" dirty="0"/>
              <a:t>A</a:t>
            </a:r>
            <a:r>
              <a:rPr lang="en-US" sz="3200" b="1" dirty="0" smtClean="0"/>
              <a:t>ccelerometers</a:t>
            </a:r>
            <a:endParaRPr lang="en-US" sz="32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77040"/>
              </p:ext>
            </p:extLst>
          </p:nvPr>
        </p:nvGraphicFramePr>
        <p:xfrm>
          <a:off x="1676400" y="1219200"/>
          <a:ext cx="571054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rism 6" r:id="rId4" imgW="4409142" imgH="4235412" progId="Prism6.Document">
                  <p:embed/>
                </p:oleObj>
              </mc:Choice>
              <mc:Fallback>
                <p:oleObj name="Prism 6" r:id="rId4" imgW="4409142" imgH="4235412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1219200"/>
                        <a:ext cx="5710547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8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Primary Endpoint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971800" y="1981200"/>
            <a:ext cx="6019800" cy="43434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23683"/>
              </p:ext>
            </p:extLst>
          </p:nvPr>
        </p:nvGraphicFramePr>
        <p:xfrm>
          <a:off x="38100" y="1143000"/>
          <a:ext cx="906780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rism 6" r:id="rId4" imgW="9068217" imgH="5337843" progId="Prism6.Document">
                  <p:embed/>
                </p:oleObj>
              </mc:Choice>
              <mc:Fallback>
                <p:oleObj name="Prism 6" r:id="rId4" imgW="9068217" imgH="533784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" y="1143000"/>
                        <a:ext cx="9067800" cy="533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3048000" y="1806260"/>
            <a:ext cx="5867400" cy="448056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934200" cy="452438"/>
          </a:xfrm>
        </p:spPr>
        <p:txBody>
          <a:bodyPr/>
          <a:lstStyle/>
          <a:p>
            <a:r>
              <a:rPr lang="en-US" sz="3200" b="1" dirty="0" smtClean="0"/>
              <a:t>Primary and </a:t>
            </a:r>
            <a:r>
              <a:rPr lang="en-US" sz="3200" dirty="0" smtClean="0"/>
              <a:t>Secondary </a:t>
            </a:r>
            <a:r>
              <a:rPr lang="en-US" sz="3200" b="1" dirty="0" smtClean="0"/>
              <a:t>Endpoints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971800" y="1981200"/>
            <a:ext cx="6019800" cy="43434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01846"/>
              </p:ext>
            </p:extLst>
          </p:nvPr>
        </p:nvGraphicFramePr>
        <p:xfrm>
          <a:off x="38100" y="1143000"/>
          <a:ext cx="906780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rism 6" r:id="rId4" imgW="9068217" imgH="5337843" progId="Prism6.Document">
                  <p:embed/>
                </p:oleObj>
              </mc:Choice>
              <mc:Fallback>
                <p:oleObj name="Prism 6" r:id="rId4" imgW="9068217" imgH="533784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" y="1143000"/>
                        <a:ext cx="9067800" cy="533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6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"/>
            <a:ext cx="8961120" cy="64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93800" y="1371600"/>
            <a:ext cx="3810000" cy="5181600"/>
          </a:xfrm>
          <a:prstGeom prst="rect">
            <a:avLst/>
          </a:prstGeom>
          <a:solidFill>
            <a:schemeClr val="bg2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193800" y="228600"/>
            <a:ext cx="2540000" cy="609600"/>
          </a:xfrm>
          <a:prstGeom prst="rect">
            <a:avLst/>
          </a:prstGeom>
          <a:solidFill>
            <a:schemeClr val="bg2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"/>
            <a:ext cx="8961120" cy="64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2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452438"/>
          </a:xfrm>
        </p:spPr>
        <p:txBody>
          <a:bodyPr/>
          <a:lstStyle/>
          <a:p>
            <a:r>
              <a:rPr lang="en-US" sz="3200" b="1" dirty="0" smtClean="0"/>
              <a:t>Other Secondary Endpoints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519383"/>
              </p:ext>
            </p:extLst>
          </p:nvPr>
        </p:nvGraphicFramePr>
        <p:xfrm>
          <a:off x="304800" y="1399591"/>
          <a:ext cx="8534399" cy="354563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05199"/>
                <a:gridCol w="1866900"/>
                <a:gridCol w="1866900"/>
                <a:gridCol w="1295400"/>
              </a:tblGrid>
              <a:tr h="97971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N=110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ISMN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N=110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P value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1318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6 Minute Walk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solidFill>
                      <a:srgbClr val="AD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solidFill>
                      <a:schemeClr val="tx1">
                        <a:lumMod val="90000"/>
                        <a:lumOff val="10000"/>
                        <a:alpha val="20000"/>
                      </a:schemeClr>
                    </a:solidFill>
                  </a:tcPr>
                </a:tc>
              </a:tr>
              <a:tr h="5131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Distance (m)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321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0.91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chemeClr val="bg2"/>
                    </a:solidFill>
                  </a:tcPr>
                </a:tc>
              </a:tr>
              <a:tr h="5131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KCCQ (Lower worse)</a:t>
                      </a: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61.6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59.7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AD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chemeClr val="tx1">
                        <a:lumMod val="90000"/>
                        <a:lumOff val="10000"/>
                        <a:alpha val="20000"/>
                      </a:schemeClr>
                    </a:solidFill>
                  </a:tcPr>
                </a:tc>
              </a:tr>
              <a:tr h="5131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NT-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proBNP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/ml)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497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</a:tr>
              <a:tr h="513184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Systolic BP (mmHg)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129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AD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1">
                        <a:lumMod val="90000"/>
                        <a:lumOff val="1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96000"/>
            <a:ext cx="717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Data are the model 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derived estimates of the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mean treatment value </a:t>
            </a:r>
            <a:endParaRPr lang="en-US" sz="18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7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452438"/>
          </a:xfrm>
        </p:spPr>
        <p:txBody>
          <a:bodyPr/>
          <a:lstStyle/>
          <a:p>
            <a:r>
              <a:rPr lang="en-US" sz="3200" b="1" dirty="0"/>
              <a:t>Safety </a:t>
            </a:r>
            <a:r>
              <a:rPr lang="en-US" sz="3200" b="1" dirty="0" smtClean="0"/>
              <a:t>/ Tolerability Endpoints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64365"/>
              </p:ext>
            </p:extLst>
          </p:nvPr>
        </p:nvGraphicFramePr>
        <p:xfrm>
          <a:off x="533400" y="1317943"/>
          <a:ext cx="8229597" cy="336994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38599"/>
                <a:gridCol w="2095499"/>
                <a:gridCol w="2095499"/>
              </a:tblGrid>
              <a:tr h="8134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Characteristic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N=110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ISMN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N=110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Discontinued study drug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Event of Interest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 Arrhythmia</a:t>
                      </a: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 Worsening HF</a:t>
                      </a: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Stroke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4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F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0000">
                        <a:alpha val="20000"/>
                      </a:srgbClr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Presyncope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/Syncope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5076" y="6121569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chemeClr val="tx1"/>
                </a:solidFill>
                <a:latin typeface="+mj-lt"/>
              </a:rPr>
              <a:t>All p &gt; 0.05</a:t>
            </a:r>
          </a:p>
        </p:txBody>
      </p:sp>
    </p:spTree>
    <p:extLst>
      <p:ext uri="{BB962C8B-B14F-4D97-AF65-F5344CB8AC3E}">
        <p14:creationId xmlns:p14="http://schemas.microsoft.com/office/powerpoint/2010/main" val="24798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9" y="1828800"/>
            <a:ext cx="7942262" cy="2154436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As compared to placebo, isosorbide mononitrate</a:t>
            </a:r>
            <a:r>
              <a:rPr lang="en-US" sz="2800" b="0" dirty="0"/>
              <a:t> </a:t>
            </a:r>
            <a:r>
              <a:rPr lang="en-US" sz="2800" b="0" dirty="0" smtClean="0"/>
              <a:t>decreased daily activity levels and did not improve submaximal exercise capacity, quality-of-life scores or NT-</a:t>
            </a:r>
            <a:r>
              <a:rPr lang="en-US" sz="2800" b="0" dirty="0" err="1" smtClean="0"/>
              <a:t>proBNP</a:t>
            </a:r>
            <a:r>
              <a:rPr lang="en-US" sz="2800" b="0" dirty="0" smtClean="0"/>
              <a:t> levels in </a:t>
            </a:r>
            <a:r>
              <a:rPr lang="en-US" sz="2800" b="0" dirty="0" err="1" smtClean="0"/>
              <a:t>HFpEF</a:t>
            </a:r>
            <a:r>
              <a:rPr lang="en-US" sz="2800" b="0" dirty="0" smtClean="0"/>
              <a:t> patients.</a:t>
            </a:r>
          </a:p>
        </p:txBody>
      </p:sp>
    </p:spTree>
    <p:extLst>
      <p:ext uri="{BB962C8B-B14F-4D97-AF65-F5344CB8AC3E}">
        <p14:creationId xmlns:p14="http://schemas.microsoft.com/office/powerpoint/2010/main" val="38605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63"/>
            <a:ext cx="8382000" cy="2326791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Exercise intolerance is a cardinal feature of </a:t>
            </a:r>
            <a:r>
              <a:rPr lang="en-US" altLang="ja-JP" sz="2800" b="0" dirty="0" err="1" smtClean="0">
                <a:solidFill>
                  <a:srgbClr val="000000"/>
                </a:solidFill>
                <a:ea typeface="MS PGothic" pitchFamily="34" charset="-128"/>
              </a:rPr>
              <a:t>HFpEF</a:t>
            </a: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 and perpetuates sedentary behavior, deconditioning and frailty.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Nitrates are commonly prescribed for symptom relief in </a:t>
            </a:r>
            <a:r>
              <a:rPr lang="en-US" altLang="ja-JP" sz="2800" b="0" dirty="0" err="1" smtClean="0">
                <a:solidFill>
                  <a:srgbClr val="000000"/>
                </a:solidFill>
                <a:ea typeface="MS PGothic" pitchFamily="34" charset="-128"/>
              </a:rPr>
              <a:t>HFpEF</a:t>
            </a: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4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Conclusions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9" y="1828800"/>
            <a:ext cx="7942262" cy="2326791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These data do not support use of long acting nitrates for symptom relief in </a:t>
            </a:r>
            <a:r>
              <a:rPr lang="en-US" sz="2800" b="0" dirty="0" err="1" smtClean="0"/>
              <a:t>HFpEF</a:t>
            </a:r>
            <a:r>
              <a:rPr lang="en-US" sz="2800" b="0" dirty="0" smtClean="0"/>
              <a:t>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Patient worn devices provide unique information about the impact of therapies on patients daily functional status </a:t>
            </a:r>
          </a:p>
        </p:txBody>
      </p:sp>
    </p:spTree>
    <p:extLst>
      <p:ext uri="{BB962C8B-B14F-4D97-AF65-F5344CB8AC3E}">
        <p14:creationId xmlns:p14="http://schemas.microsoft.com/office/powerpoint/2010/main" val="21996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7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" name="Picture 1" descr="Meeting_Redfield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63"/>
            <a:ext cx="8382000" cy="3877985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The hemodynamic </a:t>
            </a:r>
            <a:r>
              <a:rPr lang="en-US" altLang="ja-JP" sz="2800" b="0" dirty="0">
                <a:solidFill>
                  <a:srgbClr val="000000"/>
                </a:solidFill>
                <a:ea typeface="MS PGothic" pitchFamily="34" charset="-128"/>
              </a:rPr>
              <a:t>effects of nitrates may attenuate pulmonary congestion with exertion and improve exercise </a:t>
            </a: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capacity in </a:t>
            </a:r>
            <a:r>
              <a:rPr lang="en-US" altLang="ja-JP" sz="2800" b="0" dirty="0" err="1" smtClean="0">
                <a:solidFill>
                  <a:srgbClr val="000000"/>
                </a:solidFill>
                <a:ea typeface="MS PGothic" pitchFamily="34" charset="-128"/>
              </a:rPr>
              <a:t>HFpEF</a:t>
            </a: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.</a:t>
            </a:r>
            <a:endParaRPr lang="en-US" altLang="ja-JP" sz="2800" b="0" dirty="0">
              <a:solidFill>
                <a:srgbClr val="000000"/>
              </a:solidFill>
              <a:ea typeface="MS PGothic" pitchFamily="34" charset="-128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ja-JP" sz="2800" b="0" dirty="0" err="1" smtClean="0">
                <a:solidFill>
                  <a:srgbClr val="000000"/>
                </a:solidFill>
                <a:ea typeface="MS PGothic" pitchFamily="34" charset="-128"/>
              </a:rPr>
              <a:t>HFpEF</a:t>
            </a: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 pts may be at increased risk for nitrate induced hypotension or other side effects.</a:t>
            </a:r>
          </a:p>
          <a:p>
            <a:pPr marL="973138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Ventricular and Vascular Stiffening</a:t>
            </a:r>
          </a:p>
          <a:p>
            <a:pPr marL="973138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Comorbid conditions </a:t>
            </a:r>
          </a:p>
          <a:p>
            <a:pPr marL="973138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</a:rPr>
              <a:t>Polypharmacy</a:t>
            </a:r>
            <a:endParaRPr lang="en-US" sz="2800" b="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64451"/>
            <a:ext cx="8247063" cy="3102388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Patient-worn accelerometers provide continuous assessment of physical activity during daily life.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ja-JP" sz="2800" b="0" dirty="0" smtClean="0">
                <a:solidFill>
                  <a:srgbClr val="000000"/>
                </a:solidFill>
                <a:ea typeface="MS PGothic" pitchFamily="34" charset="-128"/>
              </a:rPr>
              <a:t> Daily activity may more accurately reflect the impact of a therapy on patient’s functional status.</a:t>
            </a:r>
            <a:endParaRPr lang="en-US" altLang="ja-JP" sz="2600" b="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>
              <a:buSzPct val="150000"/>
            </a:pPr>
            <a:endParaRPr lang="en-US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6152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Hypothesis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47063" cy="2240613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ja-JP" sz="2800" b="0" dirty="0" smtClean="0">
                <a:ea typeface="MS PGothic" pitchFamily="34" charset="-128"/>
              </a:rPr>
              <a:t>As compared to placebo, </a:t>
            </a:r>
            <a:r>
              <a:rPr lang="en-US" altLang="ja-JP" sz="2800" b="0" dirty="0" err="1">
                <a:ea typeface="MS PGothic" pitchFamily="34" charset="-128"/>
              </a:rPr>
              <a:t>i</a:t>
            </a:r>
            <a:r>
              <a:rPr lang="en-US" altLang="ja-JP" sz="2800" b="0" dirty="0" err="1" smtClean="0">
                <a:ea typeface="MS PGothic" pitchFamily="34" charset="-128"/>
              </a:rPr>
              <a:t>sosorbide</a:t>
            </a:r>
            <a:r>
              <a:rPr lang="en-US" altLang="ja-JP" sz="2800" b="0" dirty="0" smtClean="0">
                <a:ea typeface="MS PGothic" pitchFamily="34" charset="-128"/>
              </a:rPr>
              <a:t> </a:t>
            </a:r>
            <a:r>
              <a:rPr lang="en-US" altLang="ja-JP" sz="2800" b="0" dirty="0" err="1" smtClean="0">
                <a:ea typeface="MS PGothic" pitchFamily="34" charset="-128"/>
              </a:rPr>
              <a:t>mononitrate</a:t>
            </a:r>
            <a:r>
              <a:rPr lang="en-US" altLang="ja-JP" sz="2800" b="0" dirty="0" smtClean="0">
                <a:ea typeface="MS PGothic" pitchFamily="34" charset="-128"/>
              </a:rPr>
              <a:t> (ISMN) </a:t>
            </a:r>
            <a:r>
              <a:rPr lang="en-US" sz="2800" b="0" dirty="0" smtClean="0"/>
              <a:t>will </a:t>
            </a:r>
            <a:r>
              <a:rPr lang="en-US" sz="2800" b="0" dirty="0"/>
              <a:t>improve daily activity </a:t>
            </a:r>
            <a:r>
              <a:rPr lang="en-US" sz="2800" b="0" dirty="0" smtClean="0"/>
              <a:t>in </a:t>
            </a:r>
            <a:r>
              <a:rPr lang="en-US" sz="2800" b="0" dirty="0" err="1" smtClean="0"/>
              <a:t>HFpEF</a:t>
            </a:r>
            <a:r>
              <a:rPr lang="en-US" sz="2800" b="0" dirty="0" smtClean="0"/>
              <a:t> patients as </a:t>
            </a:r>
            <a:r>
              <a:rPr lang="en-US" sz="2800" b="0" dirty="0"/>
              <a:t>assessed by </a:t>
            </a:r>
            <a:r>
              <a:rPr lang="en-US" sz="2800" b="0" dirty="0" smtClean="0"/>
              <a:t>patient worn accelerometer devices</a:t>
            </a:r>
            <a:r>
              <a:rPr lang="en-US" altLang="ja-JP" sz="2800" b="0" dirty="0" smtClean="0">
                <a:ea typeface="MS PGothic" pitchFamily="34" charset="-128"/>
              </a:rPr>
              <a:t>.</a:t>
            </a:r>
            <a:endParaRPr lang="en-US" altLang="ja-JP" sz="2800" b="0" dirty="0">
              <a:ea typeface="MS PGothic" pitchFamily="34" charset="-128"/>
            </a:endParaRPr>
          </a:p>
          <a:p>
            <a:pPr marL="973138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MS PGothic" pitchFamily="34" charset="-128"/>
              </a:rPr>
              <a:t>Average daily accelerometer units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2482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Study population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39704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NYHA class II-IV HF symptoms + EF ≥ 50%</a:t>
            </a:r>
          </a:p>
          <a:p>
            <a:pPr marL="514350" indent="-51435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Objective evidence of HF (at least one)</a:t>
            </a:r>
          </a:p>
          <a:p>
            <a:pPr marL="881062" lvl="3" indent="0">
              <a:spcBef>
                <a:spcPts val="600"/>
              </a:spcBef>
              <a:buSzPct val="150000"/>
              <a:buNone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HF hospitalization </a:t>
            </a:r>
          </a:p>
          <a:p>
            <a:pPr marL="881062" lvl="3" indent="0">
              <a:spcBef>
                <a:spcPts val="600"/>
              </a:spcBef>
              <a:buSzPct val="150000"/>
              <a:buNone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Elevated NT-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proBNP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BNP</a:t>
            </a:r>
          </a:p>
          <a:p>
            <a:pPr marL="881062" lvl="3" indent="0">
              <a:spcBef>
                <a:spcPts val="600"/>
              </a:spcBef>
              <a:buSzPct val="150000"/>
              <a:buNone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Elevated rest or exercise PAWP at RHC </a:t>
            </a:r>
          </a:p>
          <a:p>
            <a:pPr marL="881062" lvl="3" indent="0">
              <a:spcBef>
                <a:spcPts val="600"/>
              </a:spcBef>
              <a:buSzPct val="150000"/>
              <a:buNone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Echo Doppler Diastolic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Dysf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≥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variables)</a:t>
            </a:r>
          </a:p>
          <a:p>
            <a:pPr marL="514350" indent="-51435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Identify HF symptoms as the primary factor limiting ability to be active on screening questionnaire</a:t>
            </a:r>
          </a:p>
          <a:p>
            <a:pPr lvl="2" indent="0">
              <a:spcBef>
                <a:spcPts val="600"/>
              </a:spcBef>
              <a:buSzPct val="150000"/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Versus neurologic, orthopedic or life-style factors</a:t>
            </a:r>
          </a:p>
        </p:txBody>
      </p:sp>
    </p:spTree>
    <p:extLst>
      <p:ext uri="{BB962C8B-B14F-4D97-AF65-F5344CB8AC3E}">
        <p14:creationId xmlns:p14="http://schemas.microsoft.com/office/powerpoint/2010/main" val="4532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9162"/>
            <a:ext cx="8382000" cy="452438"/>
          </a:xfrm>
        </p:spPr>
        <p:txBody>
          <a:bodyPr/>
          <a:lstStyle/>
          <a:p>
            <a:r>
              <a:rPr lang="en-US" sz="3200" b="1" dirty="0" smtClean="0"/>
              <a:t>Study Design</a:t>
            </a:r>
            <a:r>
              <a:rPr lang="en-US" dirty="0" smtClean="0"/>
              <a:t>: </a:t>
            </a:r>
            <a:r>
              <a:rPr lang="en-US" i="1" dirty="0" smtClean="0"/>
              <a:t>Randomized, double-blind, placebo-controlled crossover study</a:t>
            </a:r>
            <a:endParaRPr lang="en-US" i="1" dirty="0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2" b="18157"/>
          <a:stretch/>
        </p:blipFill>
        <p:spPr bwMode="auto">
          <a:xfrm>
            <a:off x="914400" y="1607820"/>
            <a:ext cx="7492383" cy="41071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43100" y="5892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Or maximally tolerated dose</a:t>
            </a:r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934200" cy="452438"/>
          </a:xfrm>
        </p:spPr>
        <p:txBody>
          <a:bodyPr/>
          <a:lstStyle/>
          <a:p>
            <a:r>
              <a:rPr lang="en-US" sz="3200" b="1" dirty="0" smtClean="0"/>
              <a:t>NEAT Primary End-point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52691" cy="2560701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Average daily accelerometer units (AAU) during the 120 mg (or maximally tolerated) dose 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Two h</a:t>
            </a:r>
            <a:r>
              <a:rPr lang="en-US" sz="2400" b="0" i="1" dirty="0" smtClean="0"/>
              <a:t>ip-worn, tri-axial, high sensitivity accelerometers 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Worn 24 hours per day (except bathing)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Throughout the entire study</a:t>
            </a:r>
            <a:endParaRPr lang="en-US" sz="2400" b="0" i="1" dirty="0"/>
          </a:p>
        </p:txBody>
      </p:sp>
      <p:pic>
        <p:nvPicPr>
          <p:cNvPr id="12291" name="Picture 3" descr="C:\Users\mmr03\Desktop\NEAT-DHF\NEAT Methods paper\revision submit\Fig 2a compressed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 b="22358"/>
          <a:stretch/>
        </p:blipFill>
        <p:spPr bwMode="auto">
          <a:xfrm>
            <a:off x="304800" y="4495800"/>
            <a:ext cx="6142098" cy="1371600"/>
          </a:xfrm>
          <a:prstGeom prst="rect">
            <a:avLst/>
          </a:prstGeom>
          <a:noFill/>
          <a:ln w="28575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mr03\Desktop\NEAT-DHF\NEAT Methods paper\revision submit\Fig 2a compressed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3" t="39747" r="5004" b="27247"/>
          <a:stretch/>
        </p:blipFill>
        <p:spPr bwMode="auto">
          <a:xfrm>
            <a:off x="6629400" y="4312920"/>
            <a:ext cx="2187789" cy="1737360"/>
          </a:xfrm>
          <a:prstGeom prst="rect">
            <a:avLst/>
          </a:prstGeom>
          <a:noFill/>
          <a:ln w="28575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Secondary End-points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9" y="1752600"/>
            <a:ext cx="7942262" cy="3619452"/>
          </a:xfrm>
        </p:spPr>
        <p:txBody>
          <a:bodyPr/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Additional accelerometer </a:t>
            </a:r>
            <a:r>
              <a:rPr lang="en-US" sz="2800" b="0" dirty="0"/>
              <a:t>e</a:t>
            </a:r>
            <a:r>
              <a:rPr lang="en-US" sz="2800" b="0" dirty="0" smtClean="0"/>
              <a:t>ndpoints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Hours active per day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Activity during all doses of study drug (30, 60 </a:t>
            </a:r>
            <a:r>
              <a:rPr lang="en-US" sz="2400" i="1" dirty="0" smtClean="0"/>
              <a:t>and</a:t>
            </a:r>
            <a:r>
              <a:rPr lang="en-US" sz="2400" b="0" i="1" dirty="0" smtClean="0"/>
              <a:t> 120 mg).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Standard HF endpoints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Six minute walk distance 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KCCQ</a:t>
            </a:r>
          </a:p>
          <a:p>
            <a:pPr marL="973138" lvl="1" indent="-342900"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NT-</a:t>
            </a:r>
            <a:r>
              <a:rPr lang="en-US" sz="2400" b="0" i="1" dirty="0" err="1" smtClean="0"/>
              <a:t>proBNP</a:t>
            </a:r>
            <a:r>
              <a:rPr lang="en-US" sz="2400" b="0" i="1" dirty="0" smtClean="0"/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12842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902rc08">
  <a:themeElements>
    <a:clrScheme name="Custom 23">
      <a:dk1>
        <a:srgbClr val="FFFFFF"/>
      </a:dk1>
      <a:lt1>
        <a:srgbClr val="1D1D1D"/>
      </a:lt1>
      <a:dk2>
        <a:srgbClr val="0F5FBA"/>
      </a:dk2>
      <a:lt2>
        <a:srgbClr val="CC0000"/>
      </a:lt2>
      <a:accent1>
        <a:srgbClr val="2C6D92"/>
      </a:accent1>
      <a:accent2>
        <a:srgbClr val="FDDD02"/>
      </a:accent2>
      <a:accent3>
        <a:srgbClr val="AAB6D9"/>
      </a:accent3>
      <a:accent4>
        <a:srgbClr val="DADADA"/>
      </a:accent4>
      <a:accent5>
        <a:srgbClr val="ACBAC7"/>
      </a:accent5>
      <a:accent6>
        <a:srgbClr val="E5C802"/>
      </a:accent6>
      <a:hlink>
        <a:srgbClr val="4797B9"/>
      </a:hlink>
      <a:folHlink>
        <a:srgbClr val="E5F78D"/>
      </a:folHlink>
    </a:clrScheme>
    <a:fontScheme name="9902rc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9902rc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K:\editor\99slides\califf\9902rc08.ppt</Template>
  <TotalTime>30178</TotalTime>
  <Words>1199</Words>
  <Application>Microsoft Office PowerPoint</Application>
  <PresentationFormat>On-screen Show (4:3)</PresentationFormat>
  <Paragraphs>207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Monotype Sorts</vt:lpstr>
      <vt:lpstr>Times New Roman</vt:lpstr>
      <vt:lpstr>9902rc08</vt:lpstr>
      <vt:lpstr>Office Theme</vt:lpstr>
      <vt:lpstr>Prism 6</vt:lpstr>
      <vt:lpstr>Nitrate’s Effect on Activity Tolerance in Heart Failure with Preserved Ejection Fraction (NEAT) A Randomized Clinical Trial</vt:lpstr>
      <vt:lpstr>Background</vt:lpstr>
      <vt:lpstr>Background</vt:lpstr>
      <vt:lpstr>Background</vt:lpstr>
      <vt:lpstr>Hypothesis</vt:lpstr>
      <vt:lpstr>Study population</vt:lpstr>
      <vt:lpstr>Study Design: Randomized, double-blind, placebo-controlled crossover study</vt:lpstr>
      <vt:lpstr>NEAT Primary End-point</vt:lpstr>
      <vt:lpstr>Secondary End-points</vt:lpstr>
      <vt:lpstr>Baseline Features</vt:lpstr>
      <vt:lpstr>Baseline Features</vt:lpstr>
      <vt:lpstr>Agreement Between Accelerometers</vt:lpstr>
      <vt:lpstr>Primary Endpoint</vt:lpstr>
      <vt:lpstr>Primary and Secondary Endpoints</vt:lpstr>
      <vt:lpstr>PowerPoint Presentation</vt:lpstr>
      <vt:lpstr>PowerPoint Presentation</vt:lpstr>
      <vt:lpstr>Other Secondary Endpoints</vt:lpstr>
      <vt:lpstr>Safety / Tolerability Endpoints</vt:lpstr>
      <vt:lpstr>Summary</vt:lpstr>
      <vt:lpstr>Conclusions</vt:lpstr>
      <vt:lpstr>PowerPoint Presentation</vt:lpstr>
    </vt:vector>
  </TitlesOfParts>
  <Company>Duke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Duke Clinical Research Institute</dc:title>
  <dc:creator>frazi019</dc:creator>
  <cp:lastModifiedBy>Akeem Ranmal</cp:lastModifiedBy>
  <cp:revision>522</cp:revision>
  <cp:lastPrinted>2015-11-06T13:34:17Z</cp:lastPrinted>
  <dcterms:created xsi:type="dcterms:W3CDTF">1999-12-13T15:18:18Z</dcterms:created>
  <dcterms:modified xsi:type="dcterms:W3CDTF">2015-11-07T15:56:34Z</dcterms:modified>
</cp:coreProperties>
</file>